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36"/>
  </p:notesMasterIdLst>
  <p:sldIdLst>
    <p:sldId id="256" r:id="rId2"/>
    <p:sldId id="369" r:id="rId3"/>
    <p:sldId id="370" r:id="rId4"/>
    <p:sldId id="371" r:id="rId5"/>
    <p:sldId id="372" r:id="rId6"/>
    <p:sldId id="373" r:id="rId7"/>
    <p:sldId id="378" r:id="rId8"/>
    <p:sldId id="379" r:id="rId9"/>
    <p:sldId id="380" r:id="rId10"/>
    <p:sldId id="381" r:id="rId11"/>
    <p:sldId id="358" r:id="rId12"/>
    <p:sldId id="383" r:id="rId13"/>
    <p:sldId id="384" r:id="rId14"/>
    <p:sldId id="385" r:id="rId15"/>
    <p:sldId id="338" r:id="rId16"/>
    <p:sldId id="386" r:id="rId17"/>
    <p:sldId id="387" r:id="rId18"/>
    <p:sldId id="397" r:id="rId19"/>
    <p:sldId id="388" r:id="rId20"/>
    <p:sldId id="389" r:id="rId21"/>
    <p:sldId id="391" r:id="rId22"/>
    <p:sldId id="392" r:id="rId23"/>
    <p:sldId id="393" r:id="rId24"/>
    <p:sldId id="394" r:id="rId25"/>
    <p:sldId id="395" r:id="rId26"/>
    <p:sldId id="396" r:id="rId27"/>
    <p:sldId id="398" r:id="rId28"/>
    <p:sldId id="399" r:id="rId29"/>
    <p:sldId id="328" r:id="rId30"/>
    <p:sldId id="400" r:id="rId31"/>
    <p:sldId id="401" r:id="rId32"/>
    <p:sldId id="402" r:id="rId33"/>
    <p:sldId id="403" r:id="rId34"/>
    <p:sldId id="290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  <a:srgbClr val="000000"/>
    <a:srgbClr val="F4FC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84" d="100"/>
          <a:sy n="84" d="100"/>
        </p:scale>
        <p:origin x="1421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71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4771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771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506A6F2-DE99-46E0-968A-2B22C29F310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83670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44648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44648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01851-C565-435A-BF69-026807B388C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A534F-ED92-4D71-9777-DBDAD2B9C22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C8BEF-BC26-4091-BE9A-8AEE7E8DDB3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82CA8-0214-41BA-ABD9-EA28C1C12AD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AA7FE-4A0F-4256-93D3-80784DFDFEE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6C6C8-6ED3-4428-A0E1-EA197C4C49C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5F0F9-BC15-4A47-8100-A37EBD33798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4DA53-71B4-4CF0-B822-577F7E1EB1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38486-B500-4835-A444-072E78014C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40322-66DD-40D7-8CD3-D9BE95F91BD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68522-FE7C-4491-BE11-76B7EEC63ED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1FF26-813C-47D5-9A5F-4350BCAB1DE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44544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44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45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4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47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48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49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0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1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3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5457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44545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4454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454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454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0D74FCA-08D8-4F71-BDEB-2528FE51CB5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44546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9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445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4454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454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445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45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445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45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5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5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5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5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5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5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5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5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5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5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5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5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58" grpId="0"/>
      <p:bldP spid="445462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5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546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5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546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5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546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5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546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5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54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546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700213"/>
            <a:ext cx="7772400" cy="3673475"/>
          </a:xfrm>
        </p:spPr>
        <p:txBody>
          <a:bodyPr/>
          <a:lstStyle/>
          <a:p>
            <a:pPr eaLnBrk="1" hangingPunct="1">
              <a:tabLst>
                <a:tab pos="2419350" algn="l"/>
              </a:tabLst>
              <a:defRPr/>
            </a:pPr>
            <a:r>
              <a:rPr lang="pl-PL" sz="4000" dirty="0" smtClean="0"/>
              <a:t>ZAMOJSKIE FORUM INICJATYW SPOŁECZNYCH </a:t>
            </a:r>
            <a:br>
              <a:rPr lang="pl-PL" sz="4000" dirty="0" smtClean="0"/>
            </a:br>
            <a:r>
              <a:rPr lang="pl-PL" sz="4000" dirty="0" smtClean="0"/>
              <a:t>Związek Stowarzyszeń</a:t>
            </a:r>
          </a:p>
        </p:txBody>
      </p:sp>
      <p:pic>
        <p:nvPicPr>
          <p:cNvPr id="3075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42875"/>
            <a:ext cx="2214563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/>
              <a:t>ZFIS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91512" cy="4827587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sz="4400" b="1" dirty="0" smtClean="0"/>
              <a:t>O sile III sektora  decyduje  współdziałanie organizacji, bez stałej współpracy stanowimy mgławicę „jakiś” stowarzyszeń </a:t>
            </a:r>
          </a:p>
          <a:p>
            <a:pPr algn="ctr" eaLnBrk="1" hangingPunct="1">
              <a:buFontTx/>
              <a:buNone/>
              <a:defRPr/>
            </a:pPr>
            <a:r>
              <a:rPr lang="pl-PL" sz="4400" b="1" dirty="0" smtClean="0"/>
              <a:t>i fundacji, których sprzeczne lub niepokrywające się </a:t>
            </a:r>
            <a:r>
              <a:rPr lang="pl-PL" sz="4400" b="1" smtClean="0"/>
              <a:t>interesy osłabiają </a:t>
            </a:r>
            <a:r>
              <a:rPr lang="pl-PL" sz="4400" b="1" dirty="0" smtClean="0"/>
              <a:t>się wzajemnie.</a:t>
            </a:r>
          </a:p>
        </p:txBody>
      </p:sp>
      <p:pic>
        <p:nvPicPr>
          <p:cNvPr id="26628" name="Obraz 4" descr="C:\Users\Wolontariat\zfis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71438"/>
            <a:ext cx="133826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619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/>
              <a:t>ZFIS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pl-PL" sz="3600" b="1" dirty="0" smtClean="0"/>
              <a:t>Szansą wzmocnienia III sektora oraz pełniejszej  jego partycypacji </a:t>
            </a:r>
            <a:br>
              <a:rPr lang="pl-PL" sz="3600" b="1" dirty="0" smtClean="0"/>
            </a:br>
            <a:r>
              <a:rPr lang="pl-PL" sz="3600" b="1" dirty="0" smtClean="0"/>
              <a:t>w rozwiązywaniu problemów społecznych  jest jego konsolidacja poprzez utworzenie organizacji parasolowej, ponieważ takie organizacje stają się poważnym partnerem w dyskusji publicznej</a:t>
            </a:r>
            <a:endParaRPr lang="pl-PL" sz="3600" dirty="0" smtClean="0"/>
          </a:p>
        </p:txBody>
      </p:sp>
      <p:pic>
        <p:nvPicPr>
          <p:cNvPr id="25604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1" y="5669409"/>
            <a:ext cx="1714481" cy="1117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84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F4FCAC"/>
                </a:solidFill>
              </a:rPr>
              <a:t>ZFIS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sz="3600" b="1" dirty="0" smtClean="0"/>
              <a:t>Krótka historia bardzo długiego procesu federalizacji zamojskich organizacji pozarządowych :</a:t>
            </a:r>
          </a:p>
          <a:p>
            <a:pPr algn="ctr" eaLnBrk="1" hangingPunct="1">
              <a:buFontTx/>
              <a:buNone/>
              <a:defRPr/>
            </a:pPr>
            <a:r>
              <a:rPr lang="pl-PL" sz="3600" b="1" dirty="0" smtClean="0"/>
              <a:t>Zamojskie Forum Organizacji Pozarządowych (2003 r.) – dobrowolne porozumienie 25 organizacji o różnym profilu działania.</a:t>
            </a:r>
          </a:p>
        </p:txBody>
      </p:sp>
      <p:pic>
        <p:nvPicPr>
          <p:cNvPr id="4" name="Obraz 5" descr="C:\Users\Wolontariat\zfis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650" y="5661025"/>
            <a:ext cx="1617663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324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74638"/>
            <a:ext cx="8507288" cy="1138138"/>
          </a:xfrm>
        </p:spPr>
        <p:txBody>
          <a:bodyPr/>
          <a:lstStyle/>
          <a:p>
            <a:r>
              <a:rPr lang="pl-PL" altLang="pl-PL" dirty="0" smtClean="0">
                <a:solidFill>
                  <a:srgbClr val="F4FCAC"/>
                </a:solidFill>
              </a:rPr>
              <a:t>ZFIS</a:t>
            </a:r>
            <a:endParaRPr lang="pl-PL" altLang="pl-PL" dirty="0">
              <a:solidFill>
                <a:srgbClr val="F4FCAC"/>
              </a:solidFill>
            </a:endParaRP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12776"/>
            <a:ext cx="8507289" cy="5184576"/>
          </a:xfrm>
        </p:spPr>
        <p:txBody>
          <a:bodyPr/>
          <a:lstStyle/>
          <a:p>
            <a:pPr>
              <a:buFontTx/>
              <a:buNone/>
            </a:pPr>
            <a:r>
              <a:rPr lang="pl-PL" altLang="pl-PL" sz="4400" b="1" dirty="0">
                <a:solidFill>
                  <a:srgbClr val="FF0000"/>
                </a:solidFill>
              </a:rPr>
              <a:t>Czym się zajmowało </a:t>
            </a:r>
            <a:r>
              <a:rPr lang="pl-PL" altLang="pl-PL" sz="4400" b="1" dirty="0" smtClean="0">
                <a:solidFill>
                  <a:srgbClr val="FF0000"/>
                </a:solidFill>
              </a:rPr>
              <a:t>I Forum</a:t>
            </a:r>
            <a:r>
              <a:rPr lang="pl-PL" altLang="pl-PL" sz="4400" b="1" dirty="0" smtClean="0"/>
              <a:t> </a:t>
            </a:r>
            <a:r>
              <a:rPr lang="pl-PL" altLang="pl-PL" sz="4400" b="1" dirty="0">
                <a:solidFill>
                  <a:srgbClr val="FF0000"/>
                </a:solidFill>
              </a:rPr>
              <a:t>?</a:t>
            </a:r>
          </a:p>
          <a:p>
            <a:r>
              <a:rPr lang="pl-PL" altLang="pl-PL" sz="3600" b="1" dirty="0"/>
              <a:t>wypracowywaniem form współpracy </a:t>
            </a:r>
            <a:r>
              <a:rPr lang="pl-PL" altLang="pl-PL" sz="3600" b="1" dirty="0" smtClean="0"/>
              <a:t/>
            </a:r>
            <a:br>
              <a:rPr lang="pl-PL" altLang="pl-PL" sz="3600" b="1" dirty="0" smtClean="0"/>
            </a:br>
            <a:r>
              <a:rPr lang="pl-PL" altLang="pl-PL" sz="3600" b="1" dirty="0" smtClean="0"/>
              <a:t>z samorządem – pierwszy RPW – 2005 r.</a:t>
            </a:r>
            <a:endParaRPr lang="pl-PL" altLang="pl-PL" sz="3600" b="1" dirty="0"/>
          </a:p>
          <a:p>
            <a:r>
              <a:rPr lang="pl-PL" altLang="pl-PL" sz="3600" b="1" dirty="0"/>
              <a:t>prowadziło działalność szkoleniową ,</a:t>
            </a:r>
          </a:p>
          <a:p>
            <a:r>
              <a:rPr lang="pl-PL" altLang="pl-PL" sz="3600" b="1" dirty="0" smtClean="0"/>
              <a:t>brało udział </a:t>
            </a:r>
            <a:r>
              <a:rPr lang="pl-PL" altLang="pl-PL" sz="3600" b="1" dirty="0"/>
              <a:t>w przygotowaniu </a:t>
            </a:r>
            <a:r>
              <a:rPr lang="pl-PL" altLang="pl-PL" sz="3600" b="1" dirty="0" smtClean="0"/>
              <a:t/>
            </a:r>
            <a:br>
              <a:rPr lang="pl-PL" altLang="pl-PL" sz="3600" b="1" dirty="0" smtClean="0"/>
            </a:br>
            <a:r>
              <a:rPr lang="pl-PL" altLang="pl-PL" sz="3600" b="1" dirty="0" smtClean="0"/>
              <a:t>i </a:t>
            </a:r>
            <a:r>
              <a:rPr lang="pl-PL" altLang="pl-PL" sz="3600" b="1" dirty="0"/>
              <a:t>ewaluacji Programów Współpracy Miasta Zamość z organizacjami pozarządowymi,</a:t>
            </a:r>
          </a:p>
          <a:p>
            <a:pPr>
              <a:buFontTx/>
              <a:buNone/>
            </a:pPr>
            <a:endParaRPr lang="pl-PL" altLang="pl-PL" sz="3600" dirty="0"/>
          </a:p>
        </p:txBody>
      </p:sp>
    </p:spTree>
    <p:extLst>
      <p:ext uri="{BB962C8B-B14F-4D97-AF65-F5344CB8AC3E}">
        <p14:creationId xmlns:p14="http://schemas.microsoft.com/office/powerpoint/2010/main" val="61017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pl-PL" altLang="pl-PL" dirty="0">
                <a:solidFill>
                  <a:srgbClr val="FF0000"/>
                </a:solidFill>
              </a:rPr>
              <a:t>Dlaczego nam się nie udało :</a:t>
            </a:r>
            <a:br>
              <a:rPr lang="pl-PL" altLang="pl-PL" dirty="0">
                <a:solidFill>
                  <a:srgbClr val="FF0000"/>
                </a:solidFill>
              </a:rPr>
            </a:br>
            <a:endParaRPr lang="pl-PL" altLang="pl-PL" dirty="0">
              <a:solidFill>
                <a:srgbClr val="F4FCAC"/>
              </a:solidFill>
            </a:endParaRP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5043264"/>
          </a:xfrm>
        </p:spPr>
        <p:txBody>
          <a:bodyPr/>
          <a:lstStyle/>
          <a:p>
            <a:r>
              <a:rPr lang="pl-PL" altLang="pl-PL" dirty="0" smtClean="0"/>
              <a:t>Forum </a:t>
            </a:r>
            <a:r>
              <a:rPr lang="pl-PL" altLang="pl-PL" dirty="0"/>
              <a:t>nie posiadało osobowości prawnej – brak rejestracji w KRS,</a:t>
            </a:r>
          </a:p>
          <a:p>
            <a:r>
              <a:rPr lang="pl-PL" altLang="pl-PL" dirty="0"/>
              <a:t>Forum nie mogło aplikować o fundusze zewnętrzne na działalność,</a:t>
            </a:r>
          </a:p>
          <a:p>
            <a:r>
              <a:rPr lang="pl-PL" altLang="pl-PL" dirty="0"/>
              <a:t>brakowało silnej organizacji wiodącej,</a:t>
            </a:r>
          </a:p>
          <a:p>
            <a:r>
              <a:rPr lang="pl-PL" altLang="pl-PL" dirty="0"/>
              <a:t>brak formy instytucjonalnej – infrastruktury – bazy lokalowej, sprzętu i profesjonalnej </a:t>
            </a:r>
            <a:r>
              <a:rPr lang="pl-PL" altLang="pl-PL" dirty="0" smtClean="0"/>
              <a:t>kadry</a:t>
            </a:r>
          </a:p>
          <a:p>
            <a:r>
              <a:rPr lang="pl-PL" altLang="pl-PL" dirty="0"/>
              <a:t>p</a:t>
            </a:r>
            <a:r>
              <a:rPr lang="pl-PL" altLang="pl-PL" dirty="0" smtClean="0"/>
              <a:t>oczątki zewnętrznego wsparcia systemowego: (aspekty prawne, krajowe i unijne programy)</a:t>
            </a:r>
          </a:p>
          <a:p>
            <a:pPr marL="0" indent="0">
              <a:buNone/>
            </a:pPr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9951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 smtClean="0">
                <a:solidFill>
                  <a:srgbClr val="F4FCAC"/>
                </a:solidFill>
              </a:rPr>
              <a:t>ZFIS</a:t>
            </a:r>
            <a:endParaRPr lang="pl-PL" altLang="pl-PL" dirty="0">
              <a:solidFill>
                <a:srgbClr val="F4FCAC"/>
              </a:solidFill>
            </a:endParaRP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776"/>
            <a:ext cx="9144000" cy="4683224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pl-PL" altLang="pl-PL" b="1" dirty="0" smtClean="0">
                <a:solidFill>
                  <a:srgbClr val="FF0000"/>
                </a:solidFill>
              </a:rPr>
              <a:t>Co zrobiliśmy żeby  federalizacja się powiodła  ?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endParaRPr lang="pl-PL" altLang="pl-PL" b="1" dirty="0">
              <a:solidFill>
                <a:srgbClr val="FF0000"/>
              </a:solidFill>
            </a:endParaRPr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pl-PL" altLang="pl-PL" sz="2800" b="1" dirty="0" smtClean="0"/>
              <a:t>Zdiagnozowanie potrzeb </a:t>
            </a:r>
            <a:r>
              <a:rPr lang="pl-PL" altLang="pl-PL" sz="2800" b="1" dirty="0"/>
              <a:t>organizacji pozarządowych, analiza mocnych i słabych </a:t>
            </a:r>
            <a:r>
              <a:rPr lang="pl-PL" altLang="pl-PL" sz="2800" b="1" dirty="0" smtClean="0"/>
              <a:t>stron.</a:t>
            </a:r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pl-PL" altLang="pl-PL" sz="2800" b="1" dirty="0" smtClean="0"/>
              <a:t>Zachęcenie organizacji do zrzeszania się – dlaczego razem jest łatwiej ?</a:t>
            </a:r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pl-PL" altLang="pl-PL" sz="2800" b="1" dirty="0" smtClean="0"/>
              <a:t>Utworzenie formalnego związku stowarzyszeń –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rejestracja w KRS – osobowość prawna</a:t>
            </a:r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pl-PL" altLang="pl-PL" sz="2800" b="1" dirty="0" smtClean="0"/>
              <a:t>Pozyskanie funduszy na rozwój zrzeszenia.</a:t>
            </a:r>
            <a:endParaRPr lang="pl-PL" alt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27519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/>
              <a:t>Zamojskie Forum Inicjatyw Społecznych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4000" b="1" dirty="0" smtClean="0">
                <a:solidFill>
                  <a:srgbClr val="FF3300"/>
                </a:solidFill>
              </a:rPr>
              <a:t>14. 11. 2008 </a:t>
            </a:r>
            <a:br>
              <a:rPr lang="pl-PL" sz="4000" b="1" dirty="0" smtClean="0">
                <a:solidFill>
                  <a:srgbClr val="FF3300"/>
                </a:solidFill>
              </a:rPr>
            </a:br>
            <a:r>
              <a:rPr lang="pl-PL" sz="4000" b="1" dirty="0" smtClean="0"/>
              <a:t>rejestracja Zamojskiego Forum Inicjatyw Społecznych w Krajowym Rejestrze Sądowym</a:t>
            </a:r>
          </a:p>
        </p:txBody>
      </p:sp>
      <p:pic>
        <p:nvPicPr>
          <p:cNvPr id="28676" name="Obraz 5" descr="C:\Users\Wolontariat\zfis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5272088"/>
            <a:ext cx="2214563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536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/>
              <a:t>Zamojskie Forum Inicjatyw Społecznych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2800" b="1" dirty="0" smtClean="0">
                <a:solidFill>
                  <a:srgbClr val="FF0000"/>
                </a:solidFill>
              </a:rPr>
              <a:t>Członkowie założyciele:</a:t>
            </a:r>
          </a:p>
          <a:p>
            <a:pPr marL="365125" indent="-365125" eaLnBrk="1" hangingPunct="1">
              <a:lnSpc>
                <a:spcPct val="90000"/>
              </a:lnSpc>
              <a:defRPr/>
            </a:pPr>
            <a:endParaRPr lang="pl-PL" sz="2800" b="1" dirty="0"/>
          </a:p>
          <a:p>
            <a:pPr marL="365125" indent="-365125" eaLnBrk="1" hangingPunct="1">
              <a:lnSpc>
                <a:spcPct val="90000"/>
              </a:lnSpc>
              <a:defRPr/>
            </a:pPr>
            <a:r>
              <a:rPr lang="pl-PL" sz="2800" b="1" dirty="0" smtClean="0"/>
              <a:t>Klub Sportowy AGROS</a:t>
            </a:r>
          </a:p>
          <a:p>
            <a:pPr marL="365125" indent="-365125" eaLnBrk="1" hangingPunct="1">
              <a:lnSpc>
                <a:spcPct val="90000"/>
              </a:lnSpc>
              <a:defRPr/>
            </a:pPr>
            <a:r>
              <a:rPr lang="pl-PL" sz="2800" b="1" dirty="0" smtClean="0"/>
              <a:t>Stowarzyszenie Nowa Szansa w Zamościu</a:t>
            </a:r>
          </a:p>
          <a:p>
            <a:pPr marL="365125" indent="-365125" eaLnBrk="1" hangingPunct="1">
              <a:lnSpc>
                <a:spcPct val="90000"/>
              </a:lnSpc>
              <a:defRPr/>
            </a:pPr>
            <a:r>
              <a:rPr lang="pl-PL" sz="2800" b="1" dirty="0" smtClean="0"/>
              <a:t>Stowarzyszenie Kobiet po Leczeniu Raka Piersi Amazonki</a:t>
            </a:r>
          </a:p>
          <a:p>
            <a:pPr marL="365125" indent="-365125" eaLnBrk="1" hangingPunct="1">
              <a:lnSpc>
                <a:spcPct val="90000"/>
              </a:lnSpc>
              <a:defRPr/>
            </a:pPr>
            <a:r>
              <a:rPr lang="pl-PL" sz="2800" b="1" dirty="0" smtClean="0"/>
              <a:t>Stowarzyszenie Otwarte Serca</a:t>
            </a:r>
          </a:p>
          <a:p>
            <a:pPr marL="365125" indent="-365125" eaLnBrk="1" hangingPunct="1">
              <a:lnSpc>
                <a:spcPct val="90000"/>
              </a:lnSpc>
              <a:defRPr/>
            </a:pPr>
            <a:r>
              <a:rPr lang="pl-PL" sz="2800" b="1" dirty="0" smtClean="0"/>
              <a:t>Stowarzyszenie Zamojskie Centrum Wolontariatu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pl-PL" sz="2800" b="1" dirty="0" smtClean="0"/>
          </a:p>
          <a:p>
            <a:pPr marL="365125" indent="-365125" eaLnBrk="1" hangingPunct="1">
              <a:lnSpc>
                <a:spcPct val="90000"/>
              </a:lnSpc>
              <a:defRPr/>
            </a:pPr>
            <a:endParaRPr lang="pl-PL" sz="2800" b="1" dirty="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l-PL" sz="2400" b="1" dirty="0" smtClean="0"/>
          </a:p>
        </p:txBody>
      </p:sp>
      <p:pic>
        <p:nvPicPr>
          <p:cNvPr id="27652" name="Obraz 5" descr="C:\Users\Wolontariat\zfis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650" y="5661025"/>
            <a:ext cx="1617663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203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/>
              <a:t>Zamojskie Forum Inicjatyw Społecznych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  <a:defRPr/>
            </a:pPr>
            <a:endParaRPr lang="pl-PL" sz="4800" b="1" dirty="0" smtClean="0"/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4800" b="1" dirty="0" smtClean="0"/>
              <a:t>Obecnie ZFIS zrzesza – 18 organizacji z terenu Miasta Zamość</a:t>
            </a:r>
          </a:p>
        </p:txBody>
      </p:sp>
      <p:pic>
        <p:nvPicPr>
          <p:cNvPr id="28676" name="Obraz 5" descr="C:\Users\Wolontariat\zfis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5272088"/>
            <a:ext cx="2214563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518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ZFIS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1285860"/>
            <a:ext cx="8258204" cy="4929222"/>
          </a:xfrm>
        </p:spPr>
        <p:txBody>
          <a:bodyPr/>
          <a:lstStyle/>
          <a:p>
            <a:pPr algn="ctr">
              <a:buNone/>
            </a:pPr>
            <a:r>
              <a:rPr lang="pl-PL" sz="4400" b="1" dirty="0" smtClean="0">
                <a:ea typeface="Calibri" pitchFamily="34" charset="0"/>
                <a:cs typeface="Times New Roman" pitchFamily="18" charset="0"/>
              </a:rPr>
              <a:t>Zamojskie Forum Inicjatyw Społecznych  jest strukturą wspierającą rozwój organizacji pozarządowych, lokalnej aktywności obywatelskiej oraz współpracy </a:t>
            </a:r>
            <a:r>
              <a:rPr lang="pl-PL" sz="4400" b="1" dirty="0" err="1" smtClean="0">
                <a:ea typeface="Calibri" pitchFamily="34" charset="0"/>
                <a:cs typeface="Times New Roman" pitchFamily="18" charset="0"/>
              </a:rPr>
              <a:t>ngo</a:t>
            </a:r>
            <a:r>
              <a:rPr lang="pl-PL" sz="4400" b="1" dirty="0" smtClean="0">
                <a:ea typeface="Calibri" pitchFamily="34" charset="0"/>
                <a:cs typeface="Times New Roman" pitchFamily="18" charset="0"/>
              </a:rPr>
              <a:t> i </a:t>
            </a:r>
            <a:r>
              <a:rPr lang="pl-PL" sz="4400" b="1" dirty="0" err="1" smtClean="0">
                <a:ea typeface="Calibri" pitchFamily="34" charset="0"/>
                <a:cs typeface="Times New Roman" pitchFamily="18" charset="0"/>
              </a:rPr>
              <a:t>jst</a:t>
            </a:r>
            <a:r>
              <a:rPr lang="pl-PL" sz="4400" b="1" dirty="0" smtClean="0">
                <a:ea typeface="Calibri" pitchFamily="34" charset="0"/>
                <a:cs typeface="Times New Roman" pitchFamily="18" charset="0"/>
              </a:rPr>
              <a:t>.</a:t>
            </a:r>
            <a:endParaRPr lang="pl-PL" sz="4400" dirty="0" smtClean="0"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pl-PL" dirty="0"/>
          </a:p>
        </p:txBody>
      </p:sp>
      <p:pic>
        <p:nvPicPr>
          <p:cNvPr id="5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226322"/>
            <a:ext cx="2214563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ZFIS – co już zrobiliśmy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268760"/>
            <a:ext cx="8147248" cy="4827240"/>
          </a:xfrm>
        </p:spPr>
        <p:txBody>
          <a:bodyPr/>
          <a:lstStyle/>
          <a:p>
            <a:pPr algn="ctr">
              <a:buNone/>
            </a:pPr>
            <a:r>
              <a:rPr lang="pl-PL" sz="2800" b="1" dirty="0" smtClean="0">
                <a:solidFill>
                  <a:srgbClr val="FF0000"/>
                </a:solidFill>
              </a:rPr>
              <a:t>Analizę potencjału organizacji pozarządowych </a:t>
            </a:r>
            <a:br>
              <a:rPr lang="pl-PL" sz="2800" b="1" dirty="0" smtClean="0">
                <a:solidFill>
                  <a:srgbClr val="FF0000"/>
                </a:solidFill>
              </a:rPr>
            </a:br>
            <a:r>
              <a:rPr lang="pl-PL" sz="2800" b="1" dirty="0" smtClean="0">
                <a:solidFill>
                  <a:srgbClr val="FF0000"/>
                </a:solidFill>
              </a:rPr>
              <a:t>(na podstawie 97 ankietowanych organizacji)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900" b="1" dirty="0" smtClean="0"/>
              <a:t>Obszar działania : </a:t>
            </a:r>
            <a:r>
              <a:rPr lang="pl-PL" altLang="pl-PL" sz="2900" dirty="0"/>
              <a:t>upowszechnianie kultury fizycznej i sportu, </a:t>
            </a:r>
            <a:r>
              <a:rPr lang="pl-PL" altLang="pl-PL" sz="2900" dirty="0" smtClean="0"/>
              <a:t>nauka, edukacja oświata</a:t>
            </a:r>
            <a:br>
              <a:rPr lang="pl-PL" altLang="pl-PL" sz="2900" dirty="0" smtClean="0"/>
            </a:br>
            <a:r>
              <a:rPr lang="pl-PL" altLang="pl-PL" sz="2900" dirty="0" smtClean="0"/>
              <a:t> </a:t>
            </a:r>
            <a:r>
              <a:rPr lang="pl-PL" altLang="pl-PL" sz="2900" dirty="0"/>
              <a:t>i wychowanie oraz pomoc </a:t>
            </a:r>
            <a:r>
              <a:rPr lang="pl-PL" altLang="pl-PL" sz="2900" dirty="0" smtClean="0"/>
              <a:t>społeczna.</a:t>
            </a:r>
            <a:endParaRPr lang="pl-PL" altLang="pl-PL" sz="29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2900" b="1" dirty="0" smtClean="0"/>
              <a:t>Ludzie organizacji – </a:t>
            </a:r>
            <a:r>
              <a:rPr lang="pl-PL" sz="2900" b="1" dirty="0" smtClean="0">
                <a:solidFill>
                  <a:srgbClr val="FF0000"/>
                </a:solidFill>
              </a:rPr>
              <a:t>62,9%</a:t>
            </a:r>
            <a:r>
              <a:rPr lang="pl-PL" sz="2900" dirty="0" smtClean="0"/>
              <a:t> zrzesza do 50 osób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900" b="1" dirty="0" smtClean="0"/>
              <a:t>Pracownicy organizacji </a:t>
            </a:r>
            <a:r>
              <a:rPr lang="pl-PL" sz="2900" b="1" dirty="0" smtClean="0">
                <a:solidFill>
                  <a:srgbClr val="FF0000"/>
                </a:solidFill>
              </a:rPr>
              <a:t>– 24,7% </a:t>
            </a:r>
            <a:r>
              <a:rPr lang="pl-PL" sz="2900" dirty="0" smtClean="0"/>
              <a:t>zatrudnia pracowników i korzysta ze świadczeń wolontariuszy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sz="2800" dirty="0" smtClean="0"/>
          </a:p>
          <a:p>
            <a:pPr>
              <a:buFont typeface="Wingdings" panose="05000000000000000000" pitchFamily="2" charset="2"/>
              <a:buChar char="Ø"/>
            </a:pPr>
            <a:endParaRPr lang="pl-PL" sz="2800" dirty="0"/>
          </a:p>
        </p:txBody>
      </p:sp>
      <p:pic>
        <p:nvPicPr>
          <p:cNvPr id="5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1" y="5661248"/>
            <a:ext cx="15471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911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ZFIS – co już zrobiliśmy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268760"/>
            <a:ext cx="8147248" cy="4827240"/>
          </a:xfrm>
        </p:spPr>
        <p:txBody>
          <a:bodyPr/>
          <a:lstStyle/>
          <a:p>
            <a:pPr algn="ctr">
              <a:buNone/>
            </a:pPr>
            <a:r>
              <a:rPr lang="pl-PL" sz="2800" b="1" dirty="0" smtClean="0">
                <a:solidFill>
                  <a:srgbClr val="FF0000"/>
                </a:solidFill>
              </a:rPr>
              <a:t>Analizę potencjału organizacji pozarządowych </a:t>
            </a:r>
            <a:br>
              <a:rPr lang="pl-PL" sz="2800" b="1" dirty="0" smtClean="0">
                <a:solidFill>
                  <a:srgbClr val="FF0000"/>
                </a:solidFill>
              </a:rPr>
            </a:br>
            <a:r>
              <a:rPr lang="pl-PL" sz="2800" b="1" dirty="0" smtClean="0">
                <a:solidFill>
                  <a:srgbClr val="FF0000"/>
                </a:solidFill>
              </a:rPr>
              <a:t>(na podstawie 97 ankietowanych organizacji)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dirty="0" smtClean="0"/>
              <a:t>Status </a:t>
            </a:r>
            <a:r>
              <a:rPr lang="pl-PL" sz="2800" b="1" dirty="0" err="1" smtClean="0"/>
              <a:t>opp</a:t>
            </a:r>
            <a:r>
              <a:rPr lang="pl-PL" sz="2800" b="1" dirty="0" smtClean="0"/>
              <a:t> – </a:t>
            </a:r>
            <a:r>
              <a:rPr lang="pl-PL" sz="2800" dirty="0" smtClean="0"/>
              <a:t>13 org. </a:t>
            </a:r>
            <a:r>
              <a:rPr lang="pl-PL" sz="2800" b="1" dirty="0" smtClean="0">
                <a:solidFill>
                  <a:srgbClr val="FF0000"/>
                </a:solidFill>
              </a:rPr>
              <a:t>(13,4%), </a:t>
            </a:r>
            <a:r>
              <a:rPr lang="pl-PL" sz="2800" dirty="0" smtClean="0"/>
              <a:t>obecnie 25 organizacji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dirty="0" smtClean="0"/>
              <a:t>Realizowane projekty </a:t>
            </a:r>
            <a:r>
              <a:rPr lang="pl-PL" sz="2800" dirty="0" smtClean="0">
                <a:solidFill>
                  <a:srgbClr val="FF0000"/>
                </a:solidFill>
              </a:rPr>
              <a:t>– </a:t>
            </a:r>
            <a:r>
              <a:rPr lang="pl-PL" sz="2800" b="1" dirty="0" smtClean="0">
                <a:solidFill>
                  <a:srgbClr val="FF0000"/>
                </a:solidFill>
              </a:rPr>
              <a:t>35,00%</a:t>
            </a:r>
            <a:r>
              <a:rPr lang="pl-PL" sz="2800" dirty="0" smtClean="0">
                <a:solidFill>
                  <a:srgbClr val="FF0000"/>
                </a:solidFill>
              </a:rPr>
              <a:t> </a:t>
            </a:r>
            <a:r>
              <a:rPr lang="pl-PL" sz="2800" dirty="0" smtClean="0"/>
              <a:t>org. realizuje 1-3 rocznie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dirty="0" smtClean="0"/>
              <a:t>Działalność gospodarcza </a:t>
            </a:r>
            <a:r>
              <a:rPr lang="pl-PL" sz="2800" dirty="0" smtClean="0"/>
              <a:t>– </a:t>
            </a:r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7,22%</a:t>
            </a:r>
            <a:r>
              <a:rPr lang="pl-PL" sz="2800" dirty="0" smtClean="0"/>
              <a:t> organizacji prowadzi działalność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dirty="0" smtClean="0"/>
              <a:t>Przychody w organizacjach </a:t>
            </a:r>
            <a:r>
              <a:rPr lang="pl-PL" sz="2800" b="1" dirty="0" smtClean="0">
                <a:solidFill>
                  <a:srgbClr val="FF0000"/>
                </a:solidFill>
              </a:rPr>
              <a:t>– 62,9% </a:t>
            </a:r>
            <a:r>
              <a:rPr lang="pl-PL" sz="2800" dirty="0" smtClean="0"/>
              <a:t>osiąga  roczne przychody do 50 tyś. zł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sz="2800" dirty="0"/>
          </a:p>
        </p:txBody>
      </p:sp>
      <p:pic>
        <p:nvPicPr>
          <p:cNvPr id="5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1" y="5661248"/>
            <a:ext cx="15471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249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ZFIS – co już zrobiliśmy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268760"/>
            <a:ext cx="8147248" cy="4827240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>
                <a:solidFill>
                  <a:srgbClr val="FF0000"/>
                </a:solidFill>
              </a:rPr>
              <a:t>Opracowaliśmy </a:t>
            </a:r>
            <a:endParaRPr lang="pl-PL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l-PL" sz="3600" b="1" dirty="0" smtClean="0"/>
              <a:t>Strategię </a:t>
            </a:r>
            <a:r>
              <a:rPr lang="pl-PL" sz="3600" b="1" dirty="0"/>
              <a:t>rozwoju ZFIS i zamojskich organizacji pozarządowych  </a:t>
            </a:r>
            <a:endParaRPr lang="pl-PL" sz="3600" b="1" dirty="0" smtClean="0"/>
          </a:p>
          <a:p>
            <a:pPr marL="0" indent="0">
              <a:buNone/>
            </a:pPr>
            <a:r>
              <a:rPr lang="pl-PL" i="1" dirty="0" smtClean="0"/>
              <a:t> Fundusze </a:t>
            </a:r>
            <a:r>
              <a:rPr lang="pl-PL" i="1" dirty="0"/>
              <a:t>pozyskaliśmy </a:t>
            </a:r>
            <a:r>
              <a:rPr lang="pl-PL" i="1" dirty="0" smtClean="0"/>
              <a:t>z EFS i </a:t>
            </a:r>
            <a:r>
              <a:rPr lang="pl-PL" i="1" dirty="0"/>
              <a:t>Polsko –Amerykańskiej Fundacji </a:t>
            </a:r>
            <a:r>
              <a:rPr lang="pl-PL" i="1" dirty="0" smtClean="0"/>
              <a:t>Wolności</a:t>
            </a:r>
            <a:r>
              <a:rPr lang="pl-PL" i="1" dirty="0"/>
              <a:t> </a:t>
            </a:r>
            <a:r>
              <a:rPr lang="pl-PL" i="1" dirty="0" smtClean="0"/>
              <a:t>w ramach Szkoły Liderów</a:t>
            </a:r>
          </a:p>
          <a:p>
            <a:pPr marL="0" indent="0" algn="ctr">
              <a:buNone/>
            </a:pPr>
            <a:r>
              <a:rPr lang="pl-PL" sz="3600" b="1" dirty="0" smtClean="0"/>
              <a:t>Bazę danych organizacji –</a:t>
            </a:r>
            <a:br>
              <a:rPr lang="pl-PL" sz="3600" b="1" dirty="0" smtClean="0"/>
            </a:br>
            <a:r>
              <a:rPr lang="pl-PL" sz="3600" b="1" dirty="0" smtClean="0"/>
              <a:t> 105 organizacji</a:t>
            </a:r>
            <a:endParaRPr lang="pl-PL" sz="3600" b="1" dirty="0"/>
          </a:p>
        </p:txBody>
      </p:sp>
      <p:pic>
        <p:nvPicPr>
          <p:cNvPr id="5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1" y="5661248"/>
            <a:ext cx="15471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846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85750"/>
            <a:ext cx="8301038" cy="1000125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pl-PL" sz="4000" b="1" i="1" dirty="0" smtClean="0">
                <a:solidFill>
                  <a:srgbClr val="FF0000"/>
                </a:solidFill>
              </a:rPr>
              <a:t>                         MISJA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pl-PL" sz="3600" b="1" dirty="0" smtClean="0"/>
              <a:t>Misją Zamojskiego Forum Inicjatyw Społecznych jest budowanie świadomego, nowoczesnego społeczeństwa obywatelskiego, skutecznie rozwiązującego problemy społeczne Zamojszczyzny w oparciu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pl-PL" sz="3600" b="1" dirty="0" smtClean="0"/>
              <a:t> o silne, profesjonalnie działające organizacje pozarządowe.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pl-PL" sz="4000" b="1" i="1" dirty="0" smtClean="0">
              <a:solidFill>
                <a:srgbClr val="FF0000"/>
              </a:solidFill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34063"/>
            <a:ext cx="1571625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85750"/>
            <a:ext cx="8301038" cy="1000125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8892480" cy="5043264"/>
          </a:xfrm>
        </p:spPr>
        <p:txBody>
          <a:bodyPr/>
          <a:lstStyle/>
          <a:p>
            <a:pPr marL="742950" indent="-742950" eaLnBrk="1" hangingPunct="1">
              <a:lnSpc>
                <a:spcPct val="90000"/>
              </a:lnSpc>
              <a:buFont typeface="+mj-lt"/>
              <a:buAutoNum type="arabicParenR"/>
              <a:defRPr/>
            </a:pPr>
            <a:r>
              <a:rPr lang="pl-PL" sz="3600" b="1" dirty="0" smtClean="0">
                <a:effectLst/>
              </a:rPr>
              <a:t>Zrealizowane projekty – 7 </a:t>
            </a:r>
            <a:br>
              <a:rPr lang="pl-PL" sz="3600" b="1" dirty="0" smtClean="0">
                <a:effectLst/>
              </a:rPr>
            </a:br>
            <a:r>
              <a:rPr lang="pl-PL" sz="3600" dirty="0" smtClean="0">
                <a:effectLst/>
              </a:rPr>
              <a:t>( finansowanie EFS, 2 FIO, Miasto Zamość, </a:t>
            </a:r>
            <a:r>
              <a:rPr lang="pl-PL" sz="3600" dirty="0" smtClean="0">
                <a:effectLst/>
              </a:rPr>
              <a:t>RPO woj. Lubelskiego -</a:t>
            </a:r>
            <a:r>
              <a:rPr lang="pl-PL" sz="3600" dirty="0" smtClean="0">
                <a:effectLst/>
              </a:rPr>
              <a:t>REWITALIZACJA</a:t>
            </a:r>
            <a:r>
              <a:rPr lang="pl-PL" sz="3600" dirty="0" smtClean="0">
                <a:effectLst/>
              </a:rPr>
              <a:t>)</a:t>
            </a:r>
          </a:p>
          <a:p>
            <a:pPr marL="742950" indent="-742950" eaLnBrk="1" hangingPunct="1">
              <a:lnSpc>
                <a:spcPct val="90000"/>
              </a:lnSpc>
              <a:buFont typeface="+mj-lt"/>
              <a:buAutoNum type="arabicParenR"/>
              <a:defRPr/>
            </a:pPr>
            <a:r>
              <a:rPr lang="pl-PL" sz="3600" dirty="0" smtClean="0">
                <a:effectLst/>
              </a:rPr>
              <a:t>Szkolenia i poradnictwo w obszarach deficytowych wskazanych przez organizacje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246 godz. szkoleń dla organizacji – 137 osób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56 godz. szkoleń wspólnych </a:t>
            </a:r>
            <a:r>
              <a:rPr lang="pl-PL" b="1" dirty="0" err="1" smtClean="0">
                <a:solidFill>
                  <a:srgbClr val="FF0000"/>
                </a:solidFill>
                <a:effectLst/>
              </a:rPr>
              <a:t>ngo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 i </a:t>
            </a:r>
            <a:r>
              <a:rPr lang="pl-PL" b="1" dirty="0" err="1" smtClean="0">
                <a:solidFill>
                  <a:srgbClr val="FF0000"/>
                </a:solidFill>
                <a:effectLst/>
              </a:rPr>
              <a:t>jst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 – 16 osób z samorządu,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INKUBATOR WOLONTARIATU – 10 szkół, 180 godz., 100 uczniów i uczennic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l-PL" sz="3600" b="1" dirty="0" smtClean="0">
              <a:solidFill>
                <a:srgbClr val="FF0000"/>
              </a:solidFill>
              <a:effectLst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l-PL" sz="3600" dirty="0" smtClean="0">
              <a:effectLst/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178074"/>
            <a:ext cx="1043608" cy="67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85750"/>
            <a:ext cx="8301038" cy="1000125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8892480" cy="5043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3) </a:t>
            </a:r>
            <a:r>
              <a:rPr lang="pl-PL" sz="3600" b="1" dirty="0" smtClean="0">
                <a:effectLst/>
              </a:rPr>
              <a:t>Poradnictwo:  pozyskiwanie funduszy, prawne, księgowe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effectLst/>
              </a:rPr>
              <a:t>- </a:t>
            </a:r>
            <a:r>
              <a:rPr lang="pl-PL" sz="4000" b="1" dirty="0" smtClean="0">
                <a:solidFill>
                  <a:srgbClr val="FF0000"/>
                </a:solidFill>
                <a:effectLst/>
              </a:rPr>
              <a:t>2420 godzin poradnictwa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Podane liczby dotyczą tylko danych </a:t>
            </a:r>
            <a:b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projektów. </a:t>
            </a:r>
            <a:b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okresie kiedy nie otrzymujemy dofinansowania  udzielamy  poradnictwa </a:t>
            </a:r>
            <a:r>
              <a:rPr lang="pl-PL" sz="4000" b="1" i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wolontarystycznie</a:t>
            </a:r>
            <a: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l-PL" sz="40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178074"/>
            <a:ext cx="1043608" cy="67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19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9" y="285751"/>
            <a:ext cx="7543178" cy="694977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043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Poprzez szkolenia i doradztwo następuje profesjonalizacja  organizacji, świadczy o tym między innymi znaczny wzrost ofert </a:t>
            </a: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i  aplikacji projektowych </a:t>
            </a: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składanych do różnych konkursów.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pl-PL" sz="3600" b="1" dirty="0" smtClean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4000" b="1" i="1" dirty="0" smtClean="0">
                <a:solidFill>
                  <a:srgbClr val="FF0000"/>
                </a:solidFill>
                <a:effectLst/>
              </a:rPr>
              <a:t>Jednakże profesjonalizacja jest procesem </a:t>
            </a:r>
            <a:br>
              <a:rPr lang="pl-PL" sz="4000" b="1" i="1" dirty="0" smtClean="0">
                <a:solidFill>
                  <a:srgbClr val="FF0000"/>
                </a:solidFill>
                <a:effectLst/>
              </a:rPr>
            </a:br>
            <a:r>
              <a:rPr lang="pl-PL" sz="4000" b="1" i="1" dirty="0" smtClean="0">
                <a:solidFill>
                  <a:srgbClr val="FF0000"/>
                </a:solidFill>
                <a:effectLst/>
              </a:rPr>
              <a:t>i wymaga </a:t>
            </a:r>
            <a:r>
              <a:rPr lang="pl-PL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pl-PL" sz="4000" b="1" i="1" dirty="0" smtClean="0">
                <a:solidFill>
                  <a:srgbClr val="FF0000"/>
                </a:solidFill>
                <a:effectLst/>
              </a:rPr>
              <a:t>stałego wsparcia !!!!!</a:t>
            </a:r>
            <a:endParaRPr lang="pl-PL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178074"/>
            <a:ext cx="1043608" cy="67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299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9" y="285751"/>
            <a:ext cx="7543178" cy="694977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8892480" cy="5043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4</a:t>
            </a:r>
            <a:r>
              <a:rPr lang="pl-PL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)</a:t>
            </a:r>
            <a: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Działania integrujące zamojski III sektor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GIEŁDA III SEKTORA –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imprezy plenerowe </a:t>
            </a: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178074"/>
            <a:ext cx="1043608" cy="67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69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9" y="285751"/>
            <a:ext cx="7543178" cy="694977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043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4</a:t>
            </a: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)</a:t>
            </a:r>
            <a:r>
              <a:rPr lang="pl-PL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Działania integrujące </a:t>
            </a:r>
            <a:r>
              <a:rPr lang="pl-PL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ngo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pl-PL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jst</a:t>
            </a:r>
            <a:endParaRPr lang="pl-PL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Konkursy </a:t>
            </a: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INICJATYWĘ POZARZĄDOWĄ 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ROKU -</a:t>
            </a:r>
            <a:b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(wspólnie z Miastem Zamość i Starostwem Powiatowym) –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edycji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Wizyty studyjne – 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 (</a:t>
            </a:r>
            <a:r>
              <a:rPr lang="pl-PL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ngo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pl-PL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jst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pl-PL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ngo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Gdańsk (</a:t>
            </a:r>
            <a:r>
              <a:rPr lang="pl-PL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ngo</a:t>
            </a:r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pl-PL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jst</a:t>
            </a:r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l-PL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Kampanie 1% dla zamojskich organizacji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pl-PL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edycji</a:t>
            </a: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178074"/>
            <a:ext cx="1043608" cy="67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668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74638"/>
            <a:ext cx="8075240" cy="922114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071563"/>
            <a:ext cx="8363273" cy="5135562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pl-PL" sz="4000" b="1" dirty="0" smtClean="0"/>
              <a:t>6) Rozwój form i metod współpracy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pl-PL" sz="4000" b="1" dirty="0" smtClean="0"/>
              <a:t>     z samorządem</a:t>
            </a:r>
            <a:endParaRPr lang="pl-PL" sz="3600" b="1" dirty="0" smtClean="0"/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pl-PL" sz="3600" b="1" dirty="0" smtClean="0"/>
              <a:t>Powołanie Miejskiej Rady Działalności Pożytku Publicznego </a:t>
            </a:r>
            <a:br>
              <a:rPr lang="pl-PL" sz="3600" b="1" dirty="0" smtClean="0"/>
            </a:br>
            <a:r>
              <a:rPr lang="pl-PL" sz="3600" b="1" dirty="0" smtClean="0"/>
              <a:t>( kadencja 2013-2014)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pl-PL" sz="3600" b="1" dirty="0" smtClean="0"/>
              <a:t>Uchwała dotycząca Inicjatywy Lokalnej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pl-PL" b="1" dirty="0" smtClean="0"/>
          </a:p>
        </p:txBody>
      </p:sp>
      <p:pic>
        <p:nvPicPr>
          <p:cNvPr id="36868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6207125"/>
            <a:ext cx="100012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988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74638"/>
            <a:ext cx="8363272" cy="994122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071564"/>
            <a:ext cx="8964489" cy="5786436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pl-PL" sz="4000" b="1" dirty="0" smtClean="0"/>
              <a:t> Osiągnięcia MRDPP w Zamościu: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pl-PL" b="1" dirty="0"/>
              <a:t>Konsultacje społeczne ( regulowane uchwałą Rady Miasta)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pl-PL" b="1" dirty="0"/>
              <a:t> Budżet obywatelski </a:t>
            </a:r>
            <a:r>
              <a:rPr lang="pl-PL" b="1" dirty="0" smtClean="0"/>
              <a:t>– 2015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pl-PL" b="1" dirty="0"/>
              <a:t>Z</a:t>
            </a:r>
            <a:r>
              <a:rPr lang="pl-PL" b="1" dirty="0" smtClean="0"/>
              <a:t>abezpieczenie </a:t>
            </a:r>
            <a:r>
              <a:rPr lang="pl-PL" b="1" dirty="0"/>
              <a:t>przez samorząd środków na wkłady własne do projektów </a:t>
            </a:r>
            <a:r>
              <a:rPr lang="pl-PL" b="1" dirty="0" smtClean="0"/>
              <a:t>organizacji ( na 2015 rok)</a:t>
            </a:r>
          </a:p>
          <a:p>
            <a:pPr marL="0" indent="0" algn="ctr" eaLnBrk="1" hangingPunct="1">
              <a:buNone/>
              <a:defRPr/>
            </a:pPr>
            <a:r>
              <a:rPr lang="pl-PL" b="1" i="1" dirty="0" smtClean="0">
                <a:solidFill>
                  <a:srgbClr val="FF0000"/>
                </a:solidFill>
                <a:effectLst/>
              </a:rPr>
              <a:t>Na 6 członków MRDPP  z III sektora w kadencji 2013-2014 - 5 to przedstawiciele organizacji zrzeszonych w ZFIS</a:t>
            </a:r>
            <a:endParaRPr lang="pl-PL" b="1" i="1" dirty="0">
              <a:solidFill>
                <a:srgbClr val="FF0000"/>
              </a:solidFill>
              <a:effectLst/>
            </a:endParaRPr>
          </a:p>
          <a:p>
            <a:pPr marL="609600" indent="-609600" eaLnBrk="1" hangingPunct="1">
              <a:buFontTx/>
              <a:buNone/>
              <a:defRPr/>
            </a:pPr>
            <a:endParaRPr lang="pl-PL" b="1" dirty="0" smtClean="0"/>
          </a:p>
        </p:txBody>
      </p:sp>
      <p:pic>
        <p:nvPicPr>
          <p:cNvPr id="36868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6207125"/>
            <a:ext cx="100012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359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9" y="285751"/>
            <a:ext cx="7543178" cy="694977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043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5) </a:t>
            </a:r>
            <a:r>
              <a:rPr lang="pl-PL" sz="3600" b="1" dirty="0" smtClean="0">
                <a:effectLst/>
              </a:rPr>
              <a:t>Poszukujemy  środków na rozwój ZFIS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/>
              </a:rPr>
              <a:t>Opracowano i złożono – 7 wniosków :</a:t>
            </a:r>
            <a:br>
              <a:rPr lang="pl-PL" sz="3600" b="1" dirty="0" smtClean="0">
                <a:effectLst/>
              </a:rPr>
            </a:br>
            <a:r>
              <a:rPr lang="pl-PL" sz="3600" b="1" dirty="0" smtClean="0">
                <a:effectLst/>
              </a:rPr>
              <a:t> 2 EFS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/>
              </a:rPr>
              <a:t> </a:t>
            </a:r>
            <a:r>
              <a:rPr lang="pl-PL" sz="3600" b="1" dirty="0" smtClean="0">
                <a:effectLst/>
              </a:rPr>
              <a:t>4 </a:t>
            </a:r>
            <a:r>
              <a:rPr lang="pl-PL" sz="3600" b="1" dirty="0" smtClean="0">
                <a:effectLst/>
              </a:rPr>
              <a:t>FIO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/>
              </a:rPr>
              <a:t> 1 EOG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/>
              </a:rPr>
              <a:t> 1 ERASMUS+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3600" b="1" i="1" dirty="0" smtClean="0">
                <a:solidFill>
                  <a:srgbClr val="FF0000"/>
                </a:solidFill>
                <a:effectLst/>
              </a:rPr>
              <a:t>Niestety  nie otrzymaliśmy  dofinansowania, ale  NIE PODDAJEMY  SIĘ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3600" b="1" i="1" dirty="0" smtClean="0">
                <a:solidFill>
                  <a:srgbClr val="FF0000"/>
                </a:solidFill>
                <a:effectLst/>
              </a:rPr>
              <a:t>I  BĘDZIEMY  APLIKOWAĆ NADAL !!!!!!!</a:t>
            </a:r>
            <a:endParaRPr lang="pl-PL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l-PL" sz="3600" b="1" dirty="0" smtClean="0">
              <a:effectLst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l-PL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178074"/>
            <a:ext cx="1043608" cy="67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220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9" y="285751"/>
            <a:ext cx="7543178" cy="694977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5</a:t>
            </a:r>
            <a:r>
              <a:rPr lang="pl-PL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pl-PL" sz="3600" b="1" dirty="0" smtClean="0">
                <a:effectLst/>
              </a:rPr>
              <a:t>Budujemy wizerunek i markę ZFIS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/>
              </a:rPr>
              <a:t>Organizujemy : konferencje, seminaria , kawiarenki obywatelskie</a:t>
            </a:r>
            <a:r>
              <a:rPr lang="pl-PL" sz="3600" b="1" dirty="0">
                <a:effectLst/>
              </a:rPr>
              <a:t> </a:t>
            </a:r>
            <a:r>
              <a:rPr lang="pl-PL" sz="3600" b="1" dirty="0" smtClean="0">
                <a:effectLst/>
              </a:rPr>
              <a:t>i debaty dotyczące głównie aktywizacji społecznej </a:t>
            </a:r>
            <a:br>
              <a:rPr lang="pl-PL" sz="3600" b="1" dirty="0" smtClean="0">
                <a:effectLst/>
              </a:rPr>
            </a:br>
            <a:r>
              <a:rPr lang="pl-PL" sz="3600" b="1" dirty="0" smtClean="0">
                <a:effectLst/>
              </a:rPr>
              <a:t>i obywatelskiej oraz rozwoju społeczności lokalnej.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chemeClr val="accent1"/>
                </a:solidFill>
                <a:effectLst/>
              </a:rPr>
              <a:t>6) </a:t>
            </a:r>
            <a:r>
              <a:rPr lang="pl-PL" sz="3600" b="1" dirty="0" smtClean="0">
                <a:effectLst/>
              </a:rPr>
              <a:t>Następuje wzrost kompetencji kadry ZFIS poprzez udział w szkoleniach zewnętrznych.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chemeClr val="accent1"/>
                </a:solidFill>
                <a:effectLst/>
              </a:rPr>
              <a:t>7)  </a:t>
            </a:r>
            <a:r>
              <a:rPr lang="pl-PL" sz="3600" b="1" dirty="0" smtClean="0">
                <a:effectLst/>
              </a:rPr>
              <a:t>Organizacje członkowskie są autonomiczne i wszystkie pozyskują fundusze na własną działalność.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l-PL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6632"/>
            <a:ext cx="13262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116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9" y="285751"/>
            <a:ext cx="7543178" cy="694977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/>
              <a:t>ZFIS – co już zrobiliśmy</a:t>
            </a:r>
            <a:endParaRPr lang="pl-PL" dirty="0" smtClean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04326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FINANSE: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Pozyskane środki na działalność statutową –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587 tys. zł ,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 tego 47,5 tys.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( 8,09%) pochodziło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budżetu Miasta Zamość,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100 tys. zł to fundusze niemieckiego sponsora przeznaczone na wsparcie organizacji członkowskich</a:t>
            </a:r>
          </a:p>
        </p:txBody>
      </p:sp>
      <p:pic>
        <p:nvPicPr>
          <p:cNvPr id="19460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4624"/>
            <a:ext cx="143681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475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FF0000"/>
                </a:solidFill>
              </a:rPr>
              <a:t>WAŻNE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sz="4400" b="1" dirty="0" smtClean="0"/>
              <a:t>Aby umożliwić obywatelom aktywne uczestnictwo w życiu publicznym trzeba stworzyć im odpowiednie warunki </a:t>
            </a:r>
            <a:br>
              <a:rPr lang="pl-PL" sz="4400" b="1" dirty="0" smtClean="0"/>
            </a:br>
            <a:r>
              <a:rPr lang="pl-PL" sz="4400" b="1" dirty="0" smtClean="0"/>
              <a:t>i wyposażyć </a:t>
            </a:r>
            <a:r>
              <a:rPr lang="pl-PL" sz="4400" b="1" dirty="0" smtClean="0"/>
              <a:t> </a:t>
            </a:r>
            <a:r>
              <a:rPr lang="pl-PL" sz="4400" b="1" dirty="0" smtClean="0"/>
              <a:t>w odpowiednie zasoby i umiejętności.</a:t>
            </a:r>
          </a:p>
        </p:txBody>
      </p:sp>
      <p:pic>
        <p:nvPicPr>
          <p:cNvPr id="4100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1404218" cy="112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27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FF0000"/>
                </a:solidFill>
              </a:rPr>
              <a:t>ZLAO</a:t>
            </a:r>
            <a:endParaRPr lang="pl-PL" dirty="0" smtClean="0">
              <a:solidFill>
                <a:srgbClr val="FF0000"/>
              </a:solidFill>
            </a:endParaRP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pl-PL" b="1" dirty="0" smtClean="0"/>
              <a:t>ZFIS z organizacjami współpracującymi </a:t>
            </a:r>
            <a:br>
              <a:rPr lang="pl-PL" b="1" dirty="0" smtClean="0"/>
            </a:br>
            <a:r>
              <a:rPr lang="pl-PL" b="1" dirty="0" smtClean="0"/>
              <a:t>opracowało projekt funkcjonowania ośrodka wsparcia dla organizacji pozarządowych:</a:t>
            </a:r>
            <a:br>
              <a:rPr lang="pl-PL" b="1" dirty="0" smtClean="0"/>
            </a:br>
            <a:r>
              <a:rPr lang="pl-PL" sz="4000" b="1" dirty="0" smtClean="0"/>
              <a:t>- Zamojskie Laboratorium Aktywności Obywatelskiej</a:t>
            </a:r>
            <a:br>
              <a:rPr lang="pl-PL" sz="4000" b="1" dirty="0" smtClean="0"/>
            </a:br>
            <a:r>
              <a:rPr lang="pl-PL" sz="4000" b="1" dirty="0" smtClean="0"/>
              <a:t> ( szacunkowe koszty -143 tys., w tym wkład własny org. 56 tys. , 87 tys. Miasto Zamość</a:t>
            </a:r>
          </a:p>
        </p:txBody>
      </p:sp>
      <p:pic>
        <p:nvPicPr>
          <p:cNvPr id="4100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1404218" cy="112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6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FF0000"/>
                </a:solidFill>
              </a:rPr>
              <a:t>ZAR</a:t>
            </a:r>
            <a:endParaRPr lang="pl-PL" dirty="0" smtClean="0">
              <a:solidFill>
                <a:srgbClr val="FF0000"/>
              </a:solidFill>
            </a:endParaRP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8" y="1399952"/>
            <a:ext cx="8615362" cy="5053384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pl-PL" b="1" dirty="0" smtClean="0"/>
              <a:t>ZFIS z organizacjami współpracującymi </a:t>
            </a:r>
            <a:br>
              <a:rPr lang="pl-PL" b="1" dirty="0" smtClean="0"/>
            </a:br>
            <a:r>
              <a:rPr lang="pl-PL" b="1" dirty="0" smtClean="0"/>
              <a:t>opracowało projekt funkcjonowania ośrodka wsparcia dla organizacji pozarządowych:</a:t>
            </a:r>
            <a:br>
              <a:rPr lang="pl-PL" b="1" dirty="0" smtClean="0"/>
            </a:br>
            <a:r>
              <a:rPr lang="pl-PL" b="1" dirty="0" smtClean="0"/>
              <a:t>-  Zamojska Akademia Rewitalizacji – wniosek składany do tzw. dużej rewitalizacji Modelowa Rewitalizacja Miast (</a:t>
            </a:r>
            <a:r>
              <a:rPr lang="pl-PL" b="1" dirty="0" err="1" smtClean="0"/>
              <a:t>MIiR</a:t>
            </a:r>
            <a:r>
              <a:rPr lang="pl-PL" b="1" dirty="0" smtClean="0"/>
              <a:t>) -2015/2016</a:t>
            </a:r>
          </a:p>
          <a:p>
            <a:pPr eaLnBrk="1" hangingPunct="1">
              <a:buFontTx/>
              <a:buNone/>
              <a:defRPr/>
            </a:pPr>
            <a:r>
              <a:rPr lang="pl-PL" b="1" dirty="0" smtClean="0"/>
              <a:t>-  ZAR w ramach tzw. </a:t>
            </a:r>
            <a:r>
              <a:rPr lang="pl-PL" b="1" dirty="0"/>
              <a:t>m</a:t>
            </a:r>
            <a:r>
              <a:rPr lang="pl-PL" b="1" dirty="0" smtClean="0"/>
              <a:t>ałej rewitalizacji, złożony do RPO woj. Lubelskiego, utworzenie LPR -2016/2017</a:t>
            </a:r>
            <a:endParaRPr lang="pl-PL" b="1" dirty="0" smtClean="0"/>
          </a:p>
        </p:txBody>
      </p:sp>
      <p:pic>
        <p:nvPicPr>
          <p:cNvPr id="4100" name="Obraz 4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1404218" cy="112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99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74638"/>
            <a:ext cx="7931224" cy="922114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 smtClean="0"/>
              <a:t>Podsumowanie 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052736"/>
            <a:ext cx="8507288" cy="5043264"/>
          </a:xfrm>
        </p:spPr>
        <p:txBody>
          <a:bodyPr/>
          <a:lstStyle/>
          <a:p>
            <a:pPr marL="514350" indent="-51435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l-PL" sz="4400" b="1" dirty="0" smtClean="0">
                <a:solidFill>
                  <a:srgbClr val="00B0F0"/>
                </a:solidFill>
              </a:rPr>
              <a:t> </a:t>
            </a:r>
            <a:r>
              <a:rPr lang="pl-PL" sz="4000" b="1" dirty="0" smtClean="0">
                <a:solidFill>
                  <a:schemeClr val="accent5">
                    <a:lumMod val="75000"/>
                  </a:schemeClr>
                </a:solidFill>
              </a:rPr>
              <a:t>Wspierać czy nie wspierać rozwój zamojskich organizacji pozarządowych i dlaczego ?</a:t>
            </a:r>
          </a:p>
          <a:p>
            <a:pPr marL="514350" indent="-51435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l-PL" sz="4400" b="1" dirty="0" smtClean="0">
                <a:solidFill>
                  <a:srgbClr val="FF0066"/>
                </a:solidFill>
              </a:rPr>
              <a:t>TAK !!!!!!</a:t>
            </a:r>
          </a:p>
          <a:p>
            <a:pPr marL="514350" indent="-51435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l-PL" sz="4400" b="1" dirty="0">
                <a:solidFill>
                  <a:srgbClr val="FF0066"/>
                </a:solidFill>
              </a:rPr>
              <a:t>p</a:t>
            </a:r>
            <a:r>
              <a:rPr lang="pl-PL" sz="4400" b="1" dirty="0" smtClean="0">
                <a:solidFill>
                  <a:srgbClr val="FF0066"/>
                </a:solidFill>
              </a:rPr>
              <a:t>onieważ to się Miastu opłaca !!!!</a:t>
            </a:r>
            <a:endParaRPr lang="pl-PL" sz="4400" b="1" dirty="0"/>
          </a:p>
          <a:p>
            <a:pPr marL="514350" indent="-514350" eaLnBrk="1" hangingPunct="1">
              <a:lnSpc>
                <a:spcPct val="90000"/>
              </a:lnSpc>
              <a:buFontTx/>
              <a:buNone/>
              <a:defRPr/>
            </a:pPr>
            <a:r>
              <a:rPr lang="pl-PL" b="1" smtClean="0">
                <a:solidFill>
                  <a:srgbClr val="FF0066"/>
                </a:solidFill>
              </a:rPr>
              <a:t> </a:t>
            </a:r>
            <a:r>
              <a:rPr lang="pl-PL" b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2008-2010 </a:t>
            </a:r>
            <a:r>
              <a:rPr lang="pl-PL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– 31,6 ml zł  pozyskało 16 zamojskich  org. pozarządowych</a:t>
            </a:r>
          </a:p>
          <a:p>
            <a:pPr marL="514350" indent="-514350" eaLnBrk="1" hangingPunct="1">
              <a:lnSpc>
                <a:spcPct val="90000"/>
              </a:lnSpc>
              <a:buFontTx/>
              <a:buNone/>
              <a:defRPr/>
            </a:pPr>
            <a:r>
              <a:rPr lang="pl-PL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2011-2012 – 27 ml. zł – 17 organizacji</a:t>
            </a:r>
            <a:endParaRPr lang="pl-PL" b="1" dirty="0" smtClean="0">
              <a:solidFill>
                <a:srgbClr val="FF0066"/>
              </a:solidFill>
            </a:endParaRPr>
          </a:p>
        </p:txBody>
      </p:sp>
      <p:pic>
        <p:nvPicPr>
          <p:cNvPr id="22532" name="Obraz 5" descr="C:\Users\Wolontariat\zfi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5648325"/>
            <a:ext cx="18573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4000" dirty="0" smtClean="0"/>
              <a:t> 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764704"/>
            <a:ext cx="8606160" cy="5375746"/>
          </a:xfrm>
        </p:spPr>
        <p:txBody>
          <a:bodyPr/>
          <a:lstStyle/>
          <a:p>
            <a:pPr lvl="4" eaLnBrk="1" hangingPunct="1">
              <a:buFontTx/>
              <a:buNone/>
              <a:defRPr/>
            </a:pPr>
            <a:endParaRPr lang="pl-PL" sz="1800" dirty="0" smtClean="0"/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Wnioski z debaty </a:t>
            </a:r>
            <a:r>
              <a:rPr lang="pl-PL" sz="2800" b="1" dirty="0" err="1" smtClean="0"/>
              <a:t>ngo</a:t>
            </a:r>
            <a:r>
              <a:rPr lang="pl-PL" sz="2800" b="1" dirty="0" smtClean="0"/>
              <a:t> i </a:t>
            </a:r>
            <a:r>
              <a:rPr lang="pl-PL" sz="2800" b="1" dirty="0" err="1" smtClean="0"/>
              <a:t>jst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 „Decydujmy razem” – 17.10.2017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1. </a:t>
            </a:r>
            <a:r>
              <a:rPr lang="pl-PL" sz="2800" dirty="0" smtClean="0">
                <a:effectLst/>
              </a:rPr>
              <a:t>Brak  </a:t>
            </a:r>
            <a:r>
              <a:rPr lang="pl-PL" sz="2800" dirty="0">
                <a:effectLst/>
              </a:rPr>
              <a:t>systemowego, wieloletniego wsparcia organizacji</a:t>
            </a:r>
            <a:r>
              <a:rPr lang="pl-PL" sz="2800" dirty="0" smtClean="0">
                <a:effectLst/>
              </a:rPr>
              <a:t>.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2.</a:t>
            </a:r>
            <a:r>
              <a:rPr lang="pl-PL" sz="2800" dirty="0">
                <a:effectLst/>
              </a:rPr>
              <a:t> Brak wsparcia dla grup nieformalnych </a:t>
            </a:r>
            <a:r>
              <a:rPr lang="pl-PL" sz="2800" dirty="0" smtClean="0">
                <a:effectLst/>
              </a:rPr>
              <a:t>–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dirty="0" smtClean="0">
                <a:effectLst/>
              </a:rPr>
              <a:t> mechanizm </a:t>
            </a:r>
            <a:r>
              <a:rPr lang="pl-PL" sz="2800" dirty="0" err="1" smtClean="0">
                <a:effectLst/>
              </a:rPr>
              <a:t>regrantingu</a:t>
            </a:r>
            <a:endParaRPr lang="pl-PL" sz="2800" dirty="0" smtClean="0">
              <a:effectLst/>
            </a:endParaRPr>
          </a:p>
          <a:p>
            <a:pPr lvl="4" indent="-1874838" eaLnBrk="1" hangingPunct="1">
              <a:buNone/>
              <a:defRPr/>
            </a:pPr>
            <a:r>
              <a:rPr lang="pl-PL" sz="2800" b="1" dirty="0" smtClean="0">
                <a:effectLst/>
              </a:rPr>
              <a:t>3.</a:t>
            </a:r>
            <a:r>
              <a:rPr lang="pl-PL" sz="2800" dirty="0">
                <a:effectLst/>
              </a:rPr>
              <a:t> Potrzeba „widzenia” interesu obu stron ( </a:t>
            </a:r>
            <a:r>
              <a:rPr lang="pl-PL" sz="2800" dirty="0" err="1">
                <a:effectLst/>
              </a:rPr>
              <a:t>ngo</a:t>
            </a:r>
            <a:r>
              <a:rPr lang="pl-PL" sz="2800" dirty="0">
                <a:effectLst/>
              </a:rPr>
              <a:t> – </a:t>
            </a:r>
            <a:r>
              <a:rPr lang="pl-PL" sz="2800" dirty="0" err="1">
                <a:effectLst/>
              </a:rPr>
              <a:t>jst</a:t>
            </a:r>
            <a:r>
              <a:rPr lang="pl-PL" sz="2800" dirty="0" smtClean="0">
                <a:effectLst/>
              </a:rPr>
              <a:t>) 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przy </a:t>
            </a:r>
            <a:r>
              <a:rPr lang="pl-PL" sz="2800" dirty="0">
                <a:effectLst/>
              </a:rPr>
              <a:t>pozyskiwaniu środków zewnętrznych</a:t>
            </a:r>
            <a:r>
              <a:rPr lang="pl-PL" sz="2800" dirty="0" smtClean="0">
                <a:effectLst/>
              </a:rPr>
              <a:t>.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4.</a:t>
            </a:r>
            <a:r>
              <a:rPr lang="pl-PL" sz="2800" dirty="0">
                <a:effectLst/>
              </a:rPr>
              <a:t> Brak zasad/regulaminu udostępniania </a:t>
            </a:r>
            <a:r>
              <a:rPr lang="pl-PL" sz="2800" dirty="0" smtClean="0">
                <a:effectLst/>
              </a:rPr>
              <a:t>lokali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komunalnych </a:t>
            </a:r>
            <a:r>
              <a:rPr lang="pl-PL" sz="2800" dirty="0">
                <a:effectLst/>
              </a:rPr>
              <a:t>na działania </a:t>
            </a:r>
            <a:r>
              <a:rPr lang="pl-PL" sz="2800" dirty="0" smtClean="0">
                <a:effectLst/>
              </a:rPr>
              <a:t>statutowe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 </a:t>
            </a:r>
            <a:r>
              <a:rPr lang="pl-PL" sz="2800" dirty="0">
                <a:effectLst/>
              </a:rPr>
              <a:t>organizacji pozarządowych</a:t>
            </a:r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</p:txBody>
      </p:sp>
      <p:pic>
        <p:nvPicPr>
          <p:cNvPr id="40964" name="Symbol zastępczy zawartości 7" descr="C:\Users\Wolontariat\zfis_logo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86563" y="5143500"/>
            <a:ext cx="1643062" cy="996950"/>
          </a:xfrm>
        </p:spPr>
      </p:pic>
    </p:spTree>
    <p:extLst>
      <p:ext uri="{BB962C8B-B14F-4D97-AF65-F5344CB8AC3E}">
        <p14:creationId xmlns:p14="http://schemas.microsoft.com/office/powerpoint/2010/main" val="37641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4000" dirty="0" smtClean="0"/>
              <a:t> 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764704"/>
            <a:ext cx="8606160" cy="5375746"/>
          </a:xfrm>
        </p:spPr>
        <p:txBody>
          <a:bodyPr/>
          <a:lstStyle/>
          <a:p>
            <a:pPr lvl="4" eaLnBrk="1" hangingPunct="1">
              <a:buFontTx/>
              <a:buNone/>
              <a:defRPr/>
            </a:pPr>
            <a:endParaRPr lang="pl-PL" sz="1800" dirty="0" smtClean="0"/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Wnioski z debaty </a:t>
            </a:r>
            <a:r>
              <a:rPr lang="pl-PL" sz="2800" b="1" dirty="0" err="1" smtClean="0"/>
              <a:t>ngo</a:t>
            </a:r>
            <a:r>
              <a:rPr lang="pl-PL" sz="2800" b="1" dirty="0" smtClean="0"/>
              <a:t> i </a:t>
            </a:r>
            <a:r>
              <a:rPr lang="pl-PL" sz="2800" b="1" dirty="0" err="1" smtClean="0"/>
              <a:t>jst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 „Decydujmy razem” – 17.10.2017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dirty="0" smtClean="0">
                <a:effectLst/>
              </a:rPr>
              <a:t>5. Niski poziom wsparcia wolontariatu.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6. </a:t>
            </a:r>
            <a:r>
              <a:rPr lang="pl-PL" sz="2800" dirty="0">
                <a:effectLst/>
              </a:rPr>
              <a:t>Niedostateczna współpraca : samorząd – organizacje</a:t>
            </a:r>
            <a:r>
              <a:rPr lang="pl-PL" sz="2800" dirty="0" smtClean="0">
                <a:effectLst/>
              </a:rPr>
              <a:t>,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 </a:t>
            </a:r>
            <a:r>
              <a:rPr lang="pl-PL" sz="2800" dirty="0">
                <a:effectLst/>
              </a:rPr>
              <a:t>organizacje – </a:t>
            </a:r>
            <a:r>
              <a:rPr lang="pl-PL" sz="2800" dirty="0" smtClean="0">
                <a:effectLst/>
              </a:rPr>
              <a:t>organizacje. 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Potrzeba </a:t>
            </a:r>
            <a:r>
              <a:rPr lang="pl-PL" sz="2800" dirty="0">
                <a:effectLst/>
              </a:rPr>
              <a:t>uzupełnienia współpracy branżowej</a:t>
            </a:r>
            <a:r>
              <a:rPr lang="pl-PL" sz="2800" dirty="0" smtClean="0">
                <a:effectLst/>
              </a:rPr>
              <a:t>.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7.</a:t>
            </a:r>
            <a:r>
              <a:rPr lang="pl-PL" sz="2800" dirty="0">
                <a:effectLst/>
              </a:rPr>
              <a:t> Niedostateczne zaufanie międzysektorowe.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dirty="0" smtClean="0">
                <a:effectLst/>
              </a:rPr>
              <a:t>8. </a:t>
            </a:r>
            <a:r>
              <a:rPr lang="pl-PL" sz="2800" dirty="0">
                <a:effectLst/>
              </a:rPr>
              <a:t>Potrzeba rozszerzenia wieloletnich umów na realizację </a:t>
            </a:r>
            <a:endParaRPr lang="pl-PL" sz="2800" dirty="0" smtClean="0">
              <a:effectLst/>
            </a:endParaRPr>
          </a:p>
          <a:p>
            <a:pPr lvl="4" indent="-1874838" eaLnBrk="1" hangingPunct="1">
              <a:buFontTx/>
              <a:buNone/>
              <a:defRPr/>
            </a:pPr>
            <a:r>
              <a:rPr lang="pl-PL" sz="2800" dirty="0" smtClean="0">
                <a:effectLst/>
              </a:rPr>
              <a:t>zadań </a:t>
            </a:r>
            <a:r>
              <a:rPr lang="pl-PL" sz="2800" dirty="0">
                <a:effectLst/>
              </a:rPr>
              <a:t>publicznych </a:t>
            </a:r>
            <a:r>
              <a:rPr lang="pl-PL" sz="2800" dirty="0" smtClean="0">
                <a:effectLst/>
              </a:rPr>
              <a:t>przez organizacje pozarządowe.</a:t>
            </a:r>
            <a:endParaRPr lang="pl-PL" sz="2800" dirty="0">
              <a:effectLst/>
            </a:endParaRPr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</p:txBody>
      </p:sp>
      <p:pic>
        <p:nvPicPr>
          <p:cNvPr id="40964" name="Symbol zastępczy zawartości 7" descr="C:\Users\Wolontariat\zfis_logo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65442" y="5744418"/>
            <a:ext cx="1643062" cy="996950"/>
          </a:xfrm>
        </p:spPr>
      </p:pic>
    </p:spTree>
    <p:extLst>
      <p:ext uri="{BB962C8B-B14F-4D97-AF65-F5344CB8AC3E}">
        <p14:creationId xmlns:p14="http://schemas.microsoft.com/office/powerpoint/2010/main" val="51549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4000" dirty="0" smtClean="0"/>
              <a:t> 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764704"/>
            <a:ext cx="8606160" cy="5375746"/>
          </a:xfrm>
        </p:spPr>
        <p:txBody>
          <a:bodyPr/>
          <a:lstStyle/>
          <a:p>
            <a:pPr lvl="4" eaLnBrk="1" hangingPunct="1">
              <a:buFontTx/>
              <a:buNone/>
              <a:defRPr/>
            </a:pPr>
            <a:endParaRPr lang="pl-PL" sz="1800" dirty="0" smtClean="0"/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Wnioski z debaty </a:t>
            </a:r>
            <a:r>
              <a:rPr lang="pl-PL" sz="2800" b="1" dirty="0" err="1" smtClean="0"/>
              <a:t>ngo</a:t>
            </a:r>
            <a:r>
              <a:rPr lang="pl-PL" sz="2800" b="1" dirty="0" smtClean="0"/>
              <a:t> i </a:t>
            </a:r>
            <a:r>
              <a:rPr lang="pl-PL" sz="2800" b="1" dirty="0" err="1" smtClean="0"/>
              <a:t>jst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 „Decydujmy razem” – 17.10.2017</a:t>
            </a:r>
          </a:p>
          <a:p>
            <a:pPr lvl="4" indent="-1874838" eaLnBrk="1" hangingPunct="1">
              <a:buNone/>
              <a:defRPr/>
            </a:pPr>
            <a:r>
              <a:rPr lang="pl-PL" sz="2800" b="1" dirty="0" smtClean="0"/>
              <a:t>8. </a:t>
            </a:r>
            <a:r>
              <a:rPr lang="pl-PL" sz="2800" dirty="0">
                <a:effectLst/>
              </a:rPr>
              <a:t>Niskie zainteresowanie organizacji działaniami </a:t>
            </a:r>
            <a:r>
              <a:rPr lang="pl-PL" sz="2800" dirty="0" smtClean="0">
                <a:effectLst/>
              </a:rPr>
              <a:t>ich</a:t>
            </a:r>
          </a:p>
          <a:p>
            <a:pPr lvl="4" indent="-1874838" eaLnBrk="1" hangingPunct="1">
              <a:buNone/>
              <a:defRPr/>
            </a:pPr>
            <a:r>
              <a:rPr lang="pl-PL" sz="2800" dirty="0">
                <a:effectLst/>
              </a:rPr>
              <a:t>d</a:t>
            </a:r>
            <a:r>
              <a:rPr lang="pl-PL" sz="2800" dirty="0" smtClean="0">
                <a:effectLst/>
              </a:rPr>
              <a:t>otyczącymi – np. 1%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 9. Rywalizacja </a:t>
            </a:r>
            <a:r>
              <a:rPr lang="pl-PL" sz="2800" dirty="0">
                <a:effectLst/>
              </a:rPr>
              <a:t>pomiędzy organizacjami ( tej samej branży</a:t>
            </a:r>
            <a:r>
              <a:rPr lang="pl-PL" sz="2800" dirty="0" smtClean="0">
                <a:effectLst/>
              </a:rPr>
              <a:t>).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10. </a:t>
            </a:r>
            <a:r>
              <a:rPr lang="pl-PL" sz="2800" dirty="0">
                <a:effectLst/>
              </a:rPr>
              <a:t>Konieczność wymiany pokoleniowej w </a:t>
            </a:r>
            <a:r>
              <a:rPr lang="pl-PL" sz="2800" dirty="0" smtClean="0">
                <a:effectLst/>
              </a:rPr>
              <a:t>organizacjach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 pozarządowych.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11. Niewystarczający stopień integracji środowiska</a:t>
            </a:r>
          </a:p>
          <a:p>
            <a:pPr lvl="4" indent="-1874838" eaLnBrk="1" hangingPunct="1">
              <a:buNone/>
              <a:defRPr/>
            </a:pPr>
            <a:r>
              <a:rPr lang="pl-PL" sz="2800" dirty="0" smtClean="0">
                <a:effectLst/>
              </a:rPr>
              <a:t> pozarządowego.</a:t>
            </a:r>
          </a:p>
          <a:p>
            <a:pPr lvl="4" indent="-1874838" eaLnBrk="1" hangingPunct="1">
              <a:buNone/>
              <a:defRPr/>
            </a:pPr>
            <a:endParaRPr lang="pl-PL" sz="2800" dirty="0" smtClean="0">
              <a:effectLst/>
            </a:endParaRPr>
          </a:p>
          <a:p>
            <a:pPr lvl="4" indent="-1874838" eaLnBrk="1" hangingPunct="1">
              <a:buNone/>
              <a:defRPr/>
            </a:pPr>
            <a:endParaRPr lang="pl-PL" sz="2800" dirty="0">
              <a:effectLst/>
            </a:endParaRPr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</p:txBody>
      </p:sp>
      <p:pic>
        <p:nvPicPr>
          <p:cNvPr id="40964" name="Symbol zastępczy zawartości 7" descr="C:\Users\Wolontariat\zfis_logo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65442" y="5744418"/>
            <a:ext cx="1643062" cy="996950"/>
          </a:xfrm>
        </p:spPr>
      </p:pic>
    </p:spTree>
    <p:extLst>
      <p:ext uri="{BB962C8B-B14F-4D97-AF65-F5344CB8AC3E}">
        <p14:creationId xmlns:p14="http://schemas.microsoft.com/office/powerpoint/2010/main" val="244564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4000" dirty="0" smtClean="0"/>
              <a:t> 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76672"/>
            <a:ext cx="8929688" cy="5663778"/>
          </a:xfrm>
        </p:spPr>
        <p:txBody>
          <a:bodyPr/>
          <a:lstStyle/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Wnioski z debaty </a:t>
            </a:r>
            <a:r>
              <a:rPr lang="pl-PL" sz="2800" b="1" dirty="0" err="1" smtClean="0"/>
              <a:t>ngo</a:t>
            </a:r>
            <a:r>
              <a:rPr lang="pl-PL" sz="2800" b="1" dirty="0" smtClean="0"/>
              <a:t> i </a:t>
            </a:r>
            <a:r>
              <a:rPr lang="pl-PL" sz="2800" b="1" dirty="0" err="1" smtClean="0"/>
              <a:t>jst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 „Decydujmy razem” – 17.10.2017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12. </a:t>
            </a:r>
            <a:r>
              <a:rPr lang="pl-PL" sz="2400" dirty="0">
                <a:effectLst/>
              </a:rPr>
              <a:t>Niskie wykorzystanie  istniejących narzędzi </a:t>
            </a:r>
            <a:endParaRPr lang="pl-PL" sz="2400" dirty="0" smtClean="0">
              <a:effectLst/>
            </a:endParaRP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partycypacyjnych</a:t>
            </a:r>
            <a:r>
              <a:rPr lang="pl-PL" sz="2400" dirty="0">
                <a:effectLst/>
              </a:rPr>
              <a:t>: inicjatywa lokalna, konsultacje</a:t>
            </a:r>
            <a:r>
              <a:rPr lang="pl-PL" sz="2400" dirty="0" smtClean="0">
                <a:effectLst/>
              </a:rPr>
              <a:t>.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13. </a:t>
            </a:r>
            <a:r>
              <a:rPr lang="pl-PL" sz="2400" dirty="0">
                <a:effectLst/>
              </a:rPr>
              <a:t>Niska aktywność szkół/ placówek </a:t>
            </a:r>
            <a:r>
              <a:rPr lang="pl-PL" sz="2400" dirty="0" smtClean="0">
                <a:effectLst/>
              </a:rPr>
              <a:t>oświatowych 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w </a:t>
            </a:r>
            <a:r>
              <a:rPr lang="pl-PL" sz="2400" dirty="0">
                <a:effectLst/>
              </a:rPr>
              <a:t>kształtowaniu postaw obywatelskich, brak edukacji </a:t>
            </a:r>
            <a:endParaRPr lang="pl-PL" sz="2400" dirty="0" smtClean="0">
              <a:effectLst/>
            </a:endParaRP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obywatelskiej</a:t>
            </a:r>
            <a:r>
              <a:rPr lang="pl-PL" sz="2400" dirty="0">
                <a:effectLst/>
              </a:rPr>
              <a:t>, kreowania lokalnych liderów</a:t>
            </a:r>
            <a:r>
              <a:rPr lang="pl-PL" sz="2400" dirty="0" smtClean="0">
                <a:effectLst/>
              </a:rPr>
              <a:t>.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14. </a:t>
            </a:r>
            <a:r>
              <a:rPr lang="pl-PL" sz="2400" dirty="0">
                <a:effectLst/>
              </a:rPr>
              <a:t>Brak systemu wsparcia – pracy z liderami </a:t>
            </a:r>
            <a:r>
              <a:rPr lang="pl-PL" sz="2400" dirty="0" smtClean="0">
                <a:effectLst/>
              </a:rPr>
              <a:t>lokalnymi.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15. </a:t>
            </a:r>
            <a:r>
              <a:rPr lang="pl-PL" sz="2400" dirty="0">
                <a:effectLst/>
              </a:rPr>
              <a:t>Potrzeba prowadzenia debat obywatelskich/ rozmów </a:t>
            </a:r>
            <a:endParaRPr lang="pl-PL" sz="2400" dirty="0" smtClean="0">
              <a:effectLst/>
            </a:endParaRP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branżowych.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16. Potrzeba  kształtowania realnych polityk Miasta 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w obszarze: seniorów, aktywizowania mieszkańców, </a:t>
            </a:r>
          </a:p>
          <a:p>
            <a:pPr lvl="4" indent="-1874838" eaLnBrk="1" hangingPunct="1">
              <a:buNone/>
              <a:defRPr/>
            </a:pPr>
            <a:r>
              <a:rPr lang="pl-PL" sz="2400" dirty="0" smtClean="0">
                <a:effectLst/>
              </a:rPr>
              <a:t>wsparcia organizacji i wolontariatu.</a:t>
            </a:r>
          </a:p>
          <a:p>
            <a:pPr lvl="4" indent="-1874838" eaLnBrk="1" hangingPunct="1">
              <a:buNone/>
              <a:defRPr/>
            </a:pPr>
            <a:endParaRPr lang="pl-PL" sz="2800" dirty="0" smtClean="0">
              <a:effectLst/>
            </a:endParaRPr>
          </a:p>
          <a:p>
            <a:pPr lvl="4" indent="-1874838" eaLnBrk="1" hangingPunct="1">
              <a:buNone/>
              <a:defRPr/>
            </a:pPr>
            <a:endParaRPr lang="pl-PL" sz="2800" dirty="0">
              <a:effectLst/>
            </a:endParaRPr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</p:txBody>
      </p:sp>
      <p:pic>
        <p:nvPicPr>
          <p:cNvPr id="40964" name="Symbol zastępczy zawartości 7" descr="C:\Users\Wolontariat\zfis_logo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65442" y="5888434"/>
            <a:ext cx="1643062" cy="996950"/>
          </a:xfrm>
        </p:spPr>
      </p:pic>
    </p:spTree>
    <p:extLst>
      <p:ext uri="{BB962C8B-B14F-4D97-AF65-F5344CB8AC3E}">
        <p14:creationId xmlns:p14="http://schemas.microsoft.com/office/powerpoint/2010/main" val="395694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4000" dirty="0" smtClean="0"/>
              <a:t> 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00188"/>
            <a:ext cx="8472488" cy="4595812"/>
          </a:xfrm>
        </p:spPr>
        <p:txBody>
          <a:bodyPr/>
          <a:lstStyle/>
          <a:p>
            <a:pPr lvl="4" eaLnBrk="1" hangingPunct="1">
              <a:buFontTx/>
              <a:buNone/>
              <a:defRPr/>
            </a:pPr>
            <a:endParaRPr lang="pl-PL" sz="1800" dirty="0" smtClean="0"/>
          </a:p>
          <a:p>
            <a:pPr lvl="4" eaLnBrk="1" hangingPunct="1">
              <a:buFontTx/>
              <a:buNone/>
              <a:defRPr/>
            </a:pPr>
            <a:r>
              <a:rPr lang="pl-PL" sz="2800" b="1" dirty="0" smtClean="0"/>
              <a:t>Dziękuję za uwagę</a:t>
            </a:r>
          </a:p>
          <a:p>
            <a:pPr lvl="4" eaLnBrk="1" hangingPunct="1">
              <a:buFontTx/>
              <a:buNone/>
              <a:defRPr/>
            </a:pPr>
            <a:endParaRPr lang="pl-PL" sz="2800" b="1" dirty="0" smtClean="0"/>
          </a:p>
          <a:p>
            <a:pPr lvl="4" eaLnBrk="1" hangingPunct="1">
              <a:buFontTx/>
              <a:buNone/>
              <a:defRPr/>
            </a:pPr>
            <a:r>
              <a:rPr lang="pl-PL" sz="2800" b="1" dirty="0" smtClean="0"/>
              <a:t>      Ewa Szczepańska </a:t>
            </a:r>
          </a:p>
          <a:p>
            <a:pPr lvl="4" eaLnBrk="1" hangingPunct="1">
              <a:buFontTx/>
              <a:buNone/>
              <a:defRPr/>
            </a:pPr>
            <a:endParaRPr lang="pl-PL" sz="2800" b="1" dirty="0" smtClean="0"/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        Zamojskie Forum  Inicjatyw Społecznych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        ul. Wyszyńskiego 28A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         </a:t>
            </a:r>
            <a:r>
              <a:rPr lang="pl-PL" sz="2800" b="1" dirty="0" err="1" smtClean="0"/>
              <a:t>tel</a:t>
            </a:r>
            <a:r>
              <a:rPr lang="pl-PL" sz="2800" b="1" dirty="0" smtClean="0"/>
              <a:t>/</a:t>
            </a:r>
            <a:r>
              <a:rPr lang="pl-PL" sz="2800" b="1" dirty="0" err="1" smtClean="0"/>
              <a:t>fax</a:t>
            </a:r>
            <a:r>
              <a:rPr lang="pl-PL" sz="2800" b="1" dirty="0" smtClean="0"/>
              <a:t> : 84 627 37 75</a:t>
            </a:r>
          </a:p>
          <a:p>
            <a:pPr lvl="4" indent="-1874838" eaLnBrk="1" hangingPunct="1">
              <a:buFontTx/>
              <a:buNone/>
              <a:defRPr/>
            </a:pPr>
            <a:r>
              <a:rPr lang="pl-PL" sz="2800" b="1" dirty="0" smtClean="0"/>
              <a:t>         </a:t>
            </a:r>
            <a:r>
              <a:rPr lang="pl-PL" sz="2800" b="1" dirty="0" err="1" smtClean="0"/>
              <a:t>www</a:t>
            </a:r>
            <a:r>
              <a:rPr lang="pl-PL" sz="2800" b="1" dirty="0" smtClean="0"/>
              <a:t>. </a:t>
            </a:r>
            <a:r>
              <a:rPr lang="pl-PL" sz="2800" b="1" dirty="0" err="1" smtClean="0"/>
              <a:t>zfis.pl</a:t>
            </a:r>
            <a:r>
              <a:rPr lang="pl-PL" sz="2800" b="1" dirty="0" smtClean="0"/>
              <a:t> , e-mail : </a:t>
            </a:r>
            <a:r>
              <a:rPr lang="pl-PL" sz="2800" b="1" dirty="0" err="1" smtClean="0"/>
              <a:t>zfis@wp.pl</a:t>
            </a:r>
            <a:endParaRPr lang="pl-PL" sz="2800" b="1" dirty="0" smtClean="0"/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  <a:p>
            <a:pPr lvl="4" indent="-1874838" eaLnBrk="1" hangingPunct="1">
              <a:buFontTx/>
              <a:buNone/>
              <a:defRPr/>
            </a:pPr>
            <a:endParaRPr lang="pl-PL" sz="2800" b="1" dirty="0" smtClean="0"/>
          </a:p>
        </p:txBody>
      </p:sp>
      <p:pic>
        <p:nvPicPr>
          <p:cNvPr id="40964" name="Symbol zastępczy zawartości 7" descr="C:\Users\Wolontariat\zfis_logo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86563" y="5143500"/>
            <a:ext cx="1643062" cy="99695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spółpraca">
  <a:themeElements>
    <a:clrScheme name="Współpraca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Współprac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spółpraca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spółpraca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spółpraca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spółpraca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spółpraca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spółpraca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spółpraca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spółpraca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spółpraca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2408</TotalTime>
  <Words>738</Words>
  <Application>Microsoft Office PowerPoint</Application>
  <PresentationFormat>Pokaz na ekranie (4:3)</PresentationFormat>
  <Paragraphs>189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0" baseType="lpstr">
      <vt:lpstr>Arial</vt:lpstr>
      <vt:lpstr>Calibri</vt:lpstr>
      <vt:lpstr>Garamond</vt:lpstr>
      <vt:lpstr>Times New Roman</vt:lpstr>
      <vt:lpstr>Wingdings</vt:lpstr>
      <vt:lpstr>Współpraca</vt:lpstr>
      <vt:lpstr>ZAMOJSKIE FORUM INICJATYW SPOŁECZNYCH  Związek Stowarzyszeń</vt:lpstr>
      <vt:lpstr>ZFIS</vt:lpstr>
      <vt:lpstr>ZFIS</vt:lpstr>
      <vt:lpstr>ZFIS</vt:lpstr>
      <vt:lpstr>ZFIS</vt:lpstr>
      <vt:lpstr>Dlaczego nam się nie udało : </vt:lpstr>
      <vt:lpstr>ZFIS</vt:lpstr>
      <vt:lpstr>Zamojskie Forum Inicjatyw Społecznych</vt:lpstr>
      <vt:lpstr>Zamojskie Forum Inicjatyw Społecznych</vt:lpstr>
      <vt:lpstr>Zamojskie Forum Inicjatyw Społecznych</vt:lpstr>
      <vt:lpstr>ZFIS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ZFIS – co już zrobiliśmy</vt:lpstr>
      <vt:lpstr>WAŻNE</vt:lpstr>
      <vt:lpstr>ZLAO</vt:lpstr>
      <vt:lpstr>ZAR</vt:lpstr>
      <vt:lpstr>Podsumowanie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Tworzenie profesjonalnej reprezentacji sektora pozarządowego oraz aktywizacja społeczności lokalnej na rzecz pracy w organizacjach pozarządowych.</dc:title>
  <dc:creator>IBM</dc:creator>
  <cp:lastModifiedBy>user</cp:lastModifiedBy>
  <cp:revision>178</cp:revision>
  <cp:lastPrinted>1601-01-01T00:00:00Z</cp:lastPrinted>
  <dcterms:created xsi:type="dcterms:W3CDTF">2008-05-01T18:33:45Z</dcterms:created>
  <dcterms:modified xsi:type="dcterms:W3CDTF">2019-04-16T09:52:37Z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